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62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408" r:id="rId12"/>
    <p:sldId id="421" r:id="rId13"/>
    <p:sldId id="409" r:id="rId14"/>
    <p:sldId id="410" r:id="rId15"/>
    <p:sldId id="411" r:id="rId16"/>
    <p:sldId id="412" r:id="rId17"/>
    <p:sldId id="413" r:id="rId18"/>
    <p:sldId id="418" r:id="rId19"/>
    <p:sldId id="414" r:id="rId20"/>
    <p:sldId id="423" r:id="rId21"/>
    <p:sldId id="398" r:id="rId22"/>
    <p:sldId id="399" r:id="rId23"/>
    <p:sldId id="400" r:id="rId24"/>
    <p:sldId id="401" r:id="rId25"/>
    <p:sldId id="402" r:id="rId26"/>
    <p:sldId id="403" r:id="rId27"/>
  </p:sldIdLst>
  <p:sldSz cx="9144000" cy="6858000" type="screen4x3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er, Karin (ZSL)" initials="WK(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876"/>
    <a:srgbClr val="007AC9"/>
    <a:srgbClr val="FFFDE9"/>
    <a:srgbClr val="B70017"/>
    <a:srgbClr val="CCECFF"/>
    <a:srgbClr val="FFFFE0"/>
    <a:srgbClr val="B8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3" autoAdjust="0"/>
    <p:restoredTop sz="94400" autoAdjust="0"/>
  </p:normalViewPr>
  <p:slideViewPr>
    <p:cSldViewPr>
      <p:cViewPr varScale="1">
        <p:scale>
          <a:sx n="79" d="100"/>
          <a:sy n="79" d="100"/>
        </p:scale>
        <p:origin x="504" y="78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26" y="108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7422-6A7D-41F0-AD45-8BD200FC14C2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B813-37FB-4258-877A-69A0502C1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10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15.03.2020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3650400"/>
            <a:ext cx="9144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 smtClean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Anlass der Präsentation</a:t>
            </a:r>
            <a:br>
              <a:rPr kumimoji="0" lang="de-DE" dirty="0" smtClean="0"/>
            </a:br>
            <a:r>
              <a:rPr kumimoji="0" lang="de-DE" dirty="0" smtClean="0"/>
              <a:t>Name des/der Vortragenden </a:t>
            </a:r>
            <a:endParaRPr kumimoji="0" lang="en-US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57200" y="5949280"/>
            <a:ext cx="2700000" cy="360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www.zsl-bw.de</a:t>
            </a: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2"/>
          </p:nvPr>
        </p:nvSpPr>
        <p:spPr>
          <a:xfrm>
            <a:off x="7914363" y="5949280"/>
            <a:ext cx="886737" cy="360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217CD7-B80F-41AC-80A1-96685E759953}" type="datetime1">
              <a:rPr lang="de-DE" smtClean="0"/>
              <a:t>15.03.2020</a:t>
            </a:fld>
            <a:endParaRPr lang="de-DE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50000"/>
            <a:ext cx="437236" cy="5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7051494" y="450000"/>
            <a:ext cx="1715609" cy="5976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032448"/>
          </a:xfrm>
        </p:spPr>
        <p:txBody>
          <a:bodyPr/>
          <a:lstStyle/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846800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 smtClean="0"/>
              <a:t>Textmasterformat bearbeiten 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467544" y="5949280"/>
            <a:ext cx="27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9" y="5985280"/>
            <a:ext cx="2633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15999" r="10397" b="15999"/>
          <a:stretch/>
        </p:blipFill>
        <p:spPr>
          <a:xfrm>
            <a:off x="8047357" y="5985280"/>
            <a:ext cx="661255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2.xml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758057"/>
          </a:xfrm>
        </p:spPr>
        <p:txBody>
          <a:bodyPr/>
          <a:lstStyle/>
          <a:p>
            <a:pPr algn="ctr"/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Moodle-Kurzanleitung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94760" y="4259142"/>
            <a:ext cx="8178522" cy="1690138"/>
          </a:xfrm>
        </p:spPr>
        <p:txBody>
          <a:bodyPr>
            <a:normAutofit/>
          </a:bodyPr>
          <a:lstStyle/>
          <a:p>
            <a:r>
              <a:rPr lang="de-DE" dirty="0" smtClean="0"/>
              <a:t>Das Modul Aufgabe einsetzen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www.zsl-bw.de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43694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974"/>
            <a:ext cx="9144000" cy="1497214"/>
          </a:xfrm>
          <a:prstGeom prst="rect">
            <a:avLst/>
          </a:prstGeom>
        </p:spPr>
      </p:pic>
      <p:sp>
        <p:nvSpPr>
          <p:cNvPr id="5" name="Titel 2"/>
          <p:cNvSpPr txBox="1">
            <a:spLocks/>
          </p:cNvSpPr>
          <p:nvPr/>
        </p:nvSpPr>
        <p:spPr>
          <a:xfrm>
            <a:off x="457200" y="394838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Feedbacktypus auswählen / Übersicht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24650"/>
              </p:ext>
            </p:extLst>
          </p:nvPr>
        </p:nvGraphicFramePr>
        <p:xfrm>
          <a:off x="1907704" y="2422068"/>
          <a:ext cx="5904656" cy="4233416"/>
        </p:xfrm>
        <a:graphic>
          <a:graphicData uri="http://schemas.openxmlformats.org/drawingml/2006/table">
            <a:tbl>
              <a:tblPr firstRow="1" firstCol="1" bandRow="1"/>
              <a:tblGrid>
                <a:gridCol w="1320761"/>
                <a:gridCol w="1816617"/>
                <a:gridCol w="2767278"/>
              </a:tblGrid>
              <a:tr h="726949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ohne Auswahl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Rückmeldung wird als </a:t>
                      </a:r>
                      <a:r>
                        <a:rPr lang="de-DE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unformatierbarer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Text in ein Kommentarfeld eingetragen.</a:t>
                      </a:r>
                    </a:p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Schüler / die Schülerin kann darauf antworten, so dass sich ein Dialog ergeben kann.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4162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Feedback als Kommentar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Rückmeldung wird 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über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einen Texteditor in ein Kommentarfeld eingetragen. Sämtliche Funktionen des Texteditors stehen zur Verfügung, z.B. auch Spracheingabe.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62228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Anmerkungen im PDF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Abgabetyp: Datei</a:t>
                      </a:r>
                    </a:p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Akzeptierte Dateitypen: PDF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Rückmeldung wird in die PDF notiert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28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Annotate PDF advanced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Abgabetyp: Datei</a:t>
                      </a:r>
                    </a:p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Akzeptierte Dateitypen: PDF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Rückmeldung wird in die PDF notiert (mehr Tools als oben)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597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Feedbackdateien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 Rückmeldung wird als Datei gesendet. Zum Beispiel:</a:t>
                      </a:r>
                    </a:p>
                    <a:p>
                      <a:pPr marL="225425" indent="-2254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korrigierte / kommentierten Schüler-Abgabe, </a:t>
                      </a:r>
                    </a:p>
                    <a:p>
                      <a:pPr marL="225425" indent="-2254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gesprochener Kommentar (Audiodatei)</a:t>
                      </a:r>
                    </a:p>
                    <a:p>
                      <a:pPr marL="225425" indent="-2254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</a:t>
                      </a:r>
                      <a:r>
                        <a:rPr lang="de-DE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Datei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 einer Software kommentierten Version einer zuvor eingereichten Datei. 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94162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Offline-Bewertungstabelle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Eine Bewertungstabelle kann aus der Aufgabe heruntergeladen, offline ausgefüllt und anschließend wieder in die Aufgabe hochgeladen werden.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4721">
                <a:tc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Inline-Kommentar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2266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Ermöglicht Einträge direkt in die abgegebene Schülerdatei.</a:t>
                      </a:r>
                    </a:p>
                  </a:txBody>
                  <a:tcPr marL="61260" marR="61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Interaktive Schaltfläche: Nächste(r) oder Weiter 5">
            <a:hlinkClick r:id="rId9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298128" y="480818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FF0000"/>
                </a:solidFill>
              </a:rPr>
              <a:t>weiter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6245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 Feedbacktypus ausgewählt </a:t>
            </a:r>
            <a:endParaRPr lang="de-DE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542137" y="2325856"/>
            <a:ext cx="3384377" cy="3360376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 smtClean="0">
                <a:latin typeface="+mj-lt"/>
              </a:rPr>
              <a:t>kein </a:t>
            </a:r>
            <a:r>
              <a:rPr lang="de-DE" dirty="0"/>
              <a:t>Feedbacktypus</a:t>
            </a:r>
            <a:r>
              <a:rPr lang="de-DE" dirty="0" smtClean="0">
                <a:latin typeface="+mj-lt"/>
              </a:rPr>
              <a:t> ausgewählt.</a:t>
            </a:r>
          </a:p>
          <a:p>
            <a:pPr indent="-226695">
              <a:lnSpc>
                <a:spcPct val="110000"/>
              </a:lnSpc>
              <a:spcAft>
                <a:spcPts val="3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Die Rückmeldung wird als </a:t>
            </a:r>
            <a:r>
              <a:rPr lang="de-D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unformatierbarer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Text in ein Kommentarfeld eingetragen.</a:t>
            </a:r>
          </a:p>
          <a:p>
            <a:pPr indent="-226695">
              <a:lnSpc>
                <a:spcPct val="110000"/>
              </a:lnSpc>
              <a:spcAft>
                <a:spcPts val="300"/>
              </a:spcAft>
            </a:pP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 Schüler / die Schülerin kann darauf antworten, so dass sich ein Dialog ergeben kann</a:t>
            </a:r>
            <a:r>
              <a:rPr lang="de-DE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56" y="1724808"/>
            <a:ext cx="3457575" cy="4562475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570104" y="3159403"/>
            <a:ext cx="3168352" cy="1693283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teraktive Schaltfläche: Nächste(r) oder Weiter 3">
            <a:hlinkClick r:id="rId3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197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gesprochenes Feedback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988840"/>
            <a:ext cx="3105150" cy="4619625"/>
          </a:xfrm>
          <a:prstGeom prst="rect">
            <a:avLst/>
          </a:prstGeom>
        </p:spPr>
      </p:pic>
      <p:sp>
        <p:nvSpPr>
          <p:cNvPr id="4" name="Interaktive Schaltfläche: Nächste(r) oder Weiter 3">
            <a:hlinkClick r:id="rId3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8376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/>
              <a:t>Feedbacktypus:</a:t>
            </a:r>
            <a:r>
              <a:rPr lang="de-DE" sz="7200" dirty="0"/>
              <a:t> 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Feedback als Kommentar</a:t>
            </a:r>
            <a:endParaRPr lang="de-DE" sz="7200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68653" y="4437112"/>
            <a:ext cx="6511659" cy="16561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6695"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Die </a:t>
            </a:r>
            <a:r>
              <a:rPr lang="de-DE" dirty="0"/>
              <a:t>Rückmeldung wird in einen Texteditor in ein Kommentarfeld eingetragen. Sämtliche Funktionen des Texteditors stehen zur Verfügung, z.B. auch Spracheingabe.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t="59156"/>
          <a:stretch/>
        </p:blipFill>
        <p:spPr bwMode="auto">
          <a:xfrm>
            <a:off x="1111219" y="1750352"/>
            <a:ext cx="5760720" cy="2084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1331640" y="2204863"/>
            <a:ext cx="3785184" cy="432049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Nächste(r) oder Weiter 7">
            <a:hlinkClick r:id="rId3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69340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3440" y="354864"/>
            <a:ext cx="8229600" cy="1066800"/>
          </a:xfrm>
        </p:spPr>
        <p:txBody>
          <a:bodyPr/>
          <a:lstStyle/>
          <a:p>
            <a:r>
              <a:rPr lang="de-DE" dirty="0"/>
              <a:t>Feedbacktypus: Anmerkungen im PDF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971600" y="4869160"/>
            <a:ext cx="6511659" cy="16561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6695"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Die </a:t>
            </a:r>
            <a:r>
              <a:rPr lang="de-DE" dirty="0"/>
              <a:t>Rückmeldung wird in die PDF </a:t>
            </a:r>
            <a:r>
              <a:rPr lang="de-DE" dirty="0" smtClean="0"/>
              <a:t>notiert</a:t>
            </a:r>
          </a:p>
          <a:p>
            <a:r>
              <a:rPr lang="de-DE" dirty="0"/>
              <a:t>Abgabetyp: </a:t>
            </a:r>
            <a:r>
              <a:rPr lang="de-DE" dirty="0" smtClean="0"/>
              <a:t>Datei / Akzeptierte </a:t>
            </a:r>
            <a:r>
              <a:rPr lang="de-DE" dirty="0"/>
              <a:t>Dateitypen: PDF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531352"/>
            <a:ext cx="6144344" cy="3193792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2424876" y="1451124"/>
            <a:ext cx="2691016" cy="432049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Nächste(r) oder Weiter 6">
            <a:hlinkClick r:id="rId3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592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55394" r="4431"/>
          <a:stretch/>
        </p:blipFill>
        <p:spPr bwMode="auto">
          <a:xfrm>
            <a:off x="237634" y="1300509"/>
            <a:ext cx="4420261" cy="213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3440" y="354864"/>
            <a:ext cx="8229600" cy="1066800"/>
          </a:xfrm>
        </p:spPr>
        <p:txBody>
          <a:bodyPr/>
          <a:lstStyle/>
          <a:p>
            <a:r>
              <a:rPr lang="de-DE" dirty="0"/>
              <a:t>Feedbacktypus: Feedbackdateien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64043" y="3501008"/>
            <a:ext cx="3687878" cy="3168352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Die </a:t>
            </a:r>
            <a:r>
              <a:rPr lang="de-DE" dirty="0"/>
              <a:t>Rückmeldung wird als Datei gesendet. Zum Beispiel:</a:t>
            </a:r>
          </a:p>
          <a:p>
            <a:pPr lvl="2"/>
            <a:r>
              <a:rPr lang="de-DE" dirty="0"/>
              <a:t>korrigierte / kommentierten Schüler-Abgabe, </a:t>
            </a:r>
          </a:p>
          <a:p>
            <a:pPr lvl="2"/>
            <a:r>
              <a:rPr lang="de-DE" dirty="0"/>
              <a:t>gesprochener Kommentar (Audiodatei</a:t>
            </a:r>
            <a:r>
              <a:rPr lang="de-DE" dirty="0" smtClean="0"/>
              <a:t>),</a:t>
            </a:r>
            <a:endParaRPr lang="de-DE" dirty="0"/>
          </a:p>
          <a:p>
            <a:pPr lvl="2"/>
            <a:r>
              <a:rPr lang="de-DE" dirty="0" smtClean="0"/>
              <a:t>eine Datei </a:t>
            </a:r>
            <a:r>
              <a:rPr lang="de-DE" dirty="0"/>
              <a:t>mit einer Software kommentierten Version einer zuvor eingereichten Datei. 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58025"/>
          <a:stretch/>
        </p:blipFill>
        <p:spPr>
          <a:xfrm>
            <a:off x="4142544" y="3767953"/>
            <a:ext cx="4800600" cy="9395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788024" y="1784291"/>
            <a:ext cx="1656184" cy="646331"/>
          </a:xfrm>
          <a:prstGeom prst="rect">
            <a:avLst/>
          </a:prstGeom>
          <a:noFill/>
          <a:ln w="38100">
            <a:solidFill>
              <a:srgbClr val="B7001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Sicht der Lehrkraft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714752" y="4707506"/>
            <a:ext cx="1656184" cy="923330"/>
          </a:xfrm>
          <a:prstGeom prst="rect">
            <a:avLst/>
          </a:prstGeom>
          <a:noFill/>
          <a:ln w="38100">
            <a:solidFill>
              <a:srgbClr val="B7001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/>
              <a:t>Sicht des Schülers /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Schülerin</a:t>
            </a:r>
          </a:p>
        </p:txBody>
      </p:sp>
      <p:sp>
        <p:nvSpPr>
          <p:cNvPr id="9" name="Interaktive Schaltfläche: Nächste(r) oder Weiter 8">
            <a:hlinkClick r:id="rId4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92876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3440" y="3548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de-DE" dirty="0"/>
              <a:t>Feedbacktypus: Offline-Bewertungstabelle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187624" y="4869160"/>
            <a:ext cx="6511659" cy="16561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Eine </a:t>
            </a:r>
            <a:r>
              <a:rPr lang="de-DE" dirty="0"/>
              <a:t>Bewertungstabelle kann aus der Aufgabe heruntergeladen, offline ausgefüllt und anschließend wieder in die Aufgabe hochgeladen werden.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 r="46428" b="27910"/>
          <a:stretch/>
        </p:blipFill>
        <p:spPr bwMode="auto">
          <a:xfrm>
            <a:off x="1876821" y="1268760"/>
            <a:ext cx="4610789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bgerundetes Rechteck 11"/>
          <p:cNvSpPr/>
          <p:nvPr/>
        </p:nvSpPr>
        <p:spPr>
          <a:xfrm>
            <a:off x="2839754" y="2377032"/>
            <a:ext cx="1732246" cy="979496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Nächste(r) oder Weiter 6">
            <a:hlinkClick r:id="rId3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2229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2832"/>
            <a:ext cx="5760720" cy="318516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3440" y="354864"/>
            <a:ext cx="8229600" cy="1066800"/>
          </a:xfrm>
        </p:spPr>
        <p:txBody>
          <a:bodyPr/>
          <a:lstStyle/>
          <a:p>
            <a:r>
              <a:rPr lang="de-DE" dirty="0"/>
              <a:t>Feedbacktypus: Inline-Kommentar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187624" y="4869160"/>
            <a:ext cx="6511659" cy="16561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Ermöglicht </a:t>
            </a:r>
            <a:r>
              <a:rPr lang="de-DE" dirty="0"/>
              <a:t>Einträge direkt in die abgegebene Schülerdatei.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987824" y="2913640"/>
            <a:ext cx="1800200" cy="227328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5436096" y="2636912"/>
            <a:ext cx="576064" cy="211144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80750"/>
            <a:ext cx="5760720" cy="3517900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4443452" y="2628820"/>
            <a:ext cx="2288787" cy="440140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Nächste(r) oder Weiter 13">
            <a:hlinkClick r:id="rId4" action="ppaction://hlinksldjump" highlightClick="1"/>
          </p:cNvPr>
          <p:cNvSpPr/>
          <p:nvPr/>
        </p:nvSpPr>
        <p:spPr>
          <a:xfrm>
            <a:off x="8316416" y="5085184"/>
            <a:ext cx="648072" cy="601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3141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" y="1024459"/>
            <a:ext cx="7539728" cy="421382"/>
          </a:xfrm>
          <a:prstGeom prst="rect">
            <a:avLst/>
          </a:prstGeom>
        </p:spPr>
      </p:pic>
      <p:sp>
        <p:nvSpPr>
          <p:cNvPr id="3" name="Titel 2"/>
          <p:cNvSpPr txBox="1">
            <a:spLocks/>
          </p:cNvSpPr>
          <p:nvPr/>
        </p:nvSpPr>
        <p:spPr>
          <a:xfrm>
            <a:off x="453440" y="354864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Benachrichtigungen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343918" y="1445841"/>
            <a:ext cx="4729413" cy="3815046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Am Ende der Bewertung kann eingestellt werden, ob der Schüler / die Schülerin benachrichtigt werden soll.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Er / Sie erhält dann eine Mail oder eine Benachrichtigung über die </a:t>
            </a:r>
            <a:r>
              <a:rPr lang="de-DE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MoodleApp</a:t>
            </a:r>
            <a:r>
              <a:rPr lang="de-DE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Arbeitet die Lehrkraft mit der </a:t>
            </a:r>
            <a:r>
              <a:rPr lang="de-DE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MoodleApp</a:t>
            </a:r>
            <a:r>
              <a:rPr lang="de-DE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behält sie ebenfalls leicht die Übersicht.</a:t>
            </a:r>
            <a:endParaRPr lang="de-DE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891401"/>
            <a:ext cx="2574334" cy="473275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010246"/>
            <a:ext cx="811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590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7072" y="1802944"/>
            <a:ext cx="2942800" cy="574088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3440" y="354864"/>
            <a:ext cx="8229600" cy="1066800"/>
          </a:xfrm>
        </p:spPr>
        <p:txBody>
          <a:bodyPr/>
          <a:lstStyle/>
          <a:p>
            <a:r>
              <a:rPr lang="de-DE" dirty="0" smtClean="0"/>
              <a:t>Bewertungstyp auswählen</a:t>
            </a:r>
            <a:endParaRPr lang="de-DE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187624" y="5228824"/>
            <a:ext cx="6511659" cy="16561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Die Normal-Einstellung vergibt bei der Bewertung Punkte.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de-DE" dirty="0" smtClean="0"/>
              <a:t>Interessant vielleicht, dass auch mit Hilfe einer (selbstdefinierten) Checkliste bewertet werden kann.</a:t>
            </a: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5913"/>
          <a:stretch/>
        </p:blipFill>
        <p:spPr>
          <a:xfrm>
            <a:off x="2536800" y="1450958"/>
            <a:ext cx="6259123" cy="3777866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2162918" y="1450958"/>
            <a:ext cx="7151776" cy="3777866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Sicht der Lehrkraft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2702"/>
            <a:ext cx="4991100" cy="3238500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251520" y="2452565"/>
            <a:ext cx="4929878" cy="1893331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Schüler/innen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-Sicht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1427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Klicken Sie im Kursraum rechts oben auf „Bearbeiten einschalten“.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Modus „Bearbeiten“ einschalten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7865571" cy="1891632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8172400" y="2204864"/>
            <a:ext cx="448747" cy="360040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7236296" y="2657856"/>
            <a:ext cx="1224136" cy="265112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19544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333557" cy="1758057"/>
          </a:xfrm>
        </p:spPr>
        <p:txBody>
          <a:bodyPr/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Workflow beim Modul 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ufgabe 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www.zsl-bw.de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80600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Schüler/innen-Sicht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98948"/>
            <a:ext cx="4379363" cy="1685528"/>
          </a:xfrm>
          <a:prstGeom prst="rect">
            <a:avLst/>
          </a:prstGeom>
        </p:spPr>
      </p:pic>
      <p:sp>
        <p:nvSpPr>
          <p:cNvPr id="5" name="Inhaltsplatzhalter 1"/>
          <p:cNvSpPr txBox="1">
            <a:spLocks/>
          </p:cNvSpPr>
          <p:nvPr/>
        </p:nvSpPr>
        <p:spPr>
          <a:xfrm>
            <a:off x="483152" y="4149080"/>
            <a:ext cx="8400256" cy="3528392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Beim Klick auf die Aufgabe erhält der Schüler/die Schülerin eine Übersicht über den Bearbeitungsstand der Aufgabe.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763688" y="2772448"/>
            <a:ext cx="3456384" cy="728560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752508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Bearbeitungsstand aus Schüler/innen-Sicht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56792"/>
            <a:ext cx="4968552" cy="4586920"/>
          </a:xfrm>
          <a:prstGeom prst="rect">
            <a:avLst/>
          </a:prstGeom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1763688" y="2132856"/>
            <a:ext cx="5184576" cy="345638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Soll die Aufgabe bearbeitet werden und eine Lösung abgegeben, klickt der Schüler/die Schülerin auf die Schaltfläche „Abgabe hinzufügen“.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076056" y="5502196"/>
            <a:ext cx="1944216" cy="728560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12713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6453024" cy="3211392"/>
          </a:xfrm>
          <a:prstGeom prst="rect">
            <a:avLst/>
          </a:prstGeom>
        </p:spPr>
      </p:pic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Bearbeitung durch den/die Schüler/in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57200" y="4928192"/>
            <a:ext cx="8400256" cy="1771232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Wie zuvor durch die Lehrkraft eingestellt, kann der Schüler / die Schülerin nun sein/ihr Bearbeitungsergebnis entweder als Datei hochladen oder in ein Textfenster eingeben und anschließend die Änderungen sichern.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1187624" y="1552552"/>
            <a:ext cx="6669048" cy="1228376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187624" y="2796920"/>
            <a:ext cx="6669048" cy="2131272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69475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Abgabe durch den/die Schüler/in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57200" y="5517232"/>
            <a:ext cx="8400256" cy="1195168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Im Bearbeitungsstand (nach der Abgabe sichtbar) werden die Änderungen dokumentiert.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56792"/>
            <a:ext cx="3848844" cy="40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475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Sicht der Lehrkraft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57200" y="5517232"/>
            <a:ext cx="8400256" cy="1195168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Die Lehrkraft erhält eine Übersicht der abgegebenen Lösungen, wenn sie auf die Aufgabe klickt.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Alternativ kann sie sich auch über das Mitteilungssystem von Moodle / per Email benachrichtigen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5258212" cy="375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316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 txBox="1">
            <a:spLocks/>
          </p:cNvSpPr>
          <p:nvPr/>
        </p:nvSpPr>
        <p:spPr>
          <a:xfrm>
            <a:off x="457200" y="692696"/>
            <a:ext cx="8229600" cy="122413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„Bewertung“ durch die Lehrkraft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79720" y="5589240"/>
            <a:ext cx="8400256" cy="1195168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„Bewertung“ steht hier in Parenthese, weil es der Lehrkraft anheim gestellt ist, ob sie eine formative Rückmeldung oder eine </a:t>
            </a:r>
            <a:r>
              <a:rPr lang="de-DE" dirty="0" err="1" smtClean="0"/>
              <a:t>summative</a:t>
            </a:r>
            <a:r>
              <a:rPr lang="de-DE" dirty="0" smtClean="0"/>
              <a:t> Rückmeldung einstellt.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5258212" cy="3756794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5076056" y="4890368"/>
            <a:ext cx="792088" cy="495226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2077316">
            <a:off x="5220072" y="21328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Achtung: Noten dürfen nur nach einer Zwei-Faktor-Authentifizierung eingesetzt werden.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8600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/>
              <a:t>Sie können </a:t>
            </a:r>
            <a:r>
              <a:rPr lang="de-DE" dirty="0" smtClean="0"/>
              <a:t>den Kursraum nun bearbeiten.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Modus „Bearbeiten“ einschalten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3"/>
            <a:ext cx="7164288" cy="2050625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6660232" y="2870134"/>
            <a:ext cx="1331640" cy="1385353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12340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Öffnen Sie das Dropdown-Menü bei „+Material oder Aktivität anlegen“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Aktivität „Aufgabe“ einfügen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3"/>
            <a:ext cx="7164288" cy="2050625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6660232" y="3428999"/>
            <a:ext cx="1331640" cy="288033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4693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3"/>
            <a:ext cx="7164288" cy="20506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424323"/>
            <a:ext cx="4152900" cy="6276975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2339752" y="2209807"/>
            <a:ext cx="1152128" cy="571121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938536" y="3967456"/>
            <a:ext cx="5266928" cy="576064"/>
          </a:xfrm>
          <a:solidFill>
            <a:srgbClr val="FFFDE9">
              <a:alpha val="67843"/>
            </a:srgbClr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Wählen Sie die Aktivität „Aufgabe“.</a:t>
            </a:r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1956416" y="4741912"/>
            <a:ext cx="5266928" cy="847327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Fügen Sie die Aktivität „Aufgabe“ in den Kursraum hinzu.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4716016" y="6130177"/>
            <a:ext cx="1152128" cy="571121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566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700808"/>
            <a:ext cx="4730477" cy="461657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-2115616"/>
            <a:ext cx="8229600" cy="4032448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Es öffnet sich ein Fenster, in dem Sie die Grundeinstellungen vornehmen.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57586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Grundeinstellungen vornehmen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63184"/>
            <a:ext cx="4680268" cy="3798064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6588224" y="1556792"/>
            <a:ext cx="2016224" cy="1080120"/>
          </a:xfrm>
          <a:prstGeom prst="wedgeRoundRectCallout">
            <a:avLst>
              <a:gd name="adj1" fmla="val -157587"/>
              <a:gd name="adj2" fmla="val 12834"/>
              <a:gd name="adj3" fmla="val 16667"/>
            </a:avLst>
          </a:prstGeom>
          <a:noFill/>
          <a:ln w="38100">
            <a:solidFill>
              <a:srgbClr val="2508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Der „Name der Aufgabe“ erscheint als Link zur Aufgabe im Kursraum.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6588224" y="2724216"/>
            <a:ext cx="2016224" cy="1208840"/>
          </a:xfrm>
          <a:prstGeom prst="wedgeRoundRectCallout">
            <a:avLst>
              <a:gd name="adj1" fmla="val -157587"/>
              <a:gd name="adj2" fmla="val 12834"/>
              <a:gd name="adj3" fmla="val 16667"/>
            </a:avLst>
          </a:prstGeom>
          <a:noFill/>
          <a:ln w="38100">
            <a:solidFill>
              <a:srgbClr val="2508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Im Feld „Beschreibung“ können </a:t>
            </a:r>
            <a:r>
              <a:rPr lang="de-DE" sz="1400" dirty="0">
                <a:solidFill>
                  <a:schemeClr val="tx1"/>
                </a:solidFill>
              </a:rPr>
              <a:t>zusätzliche</a:t>
            </a:r>
            <a:r>
              <a:rPr lang="de-DE" sz="1400" dirty="0" smtClean="0">
                <a:solidFill>
                  <a:schemeClr val="tx1"/>
                </a:solidFill>
              </a:rPr>
              <a:t> Informationen gegeben werden.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457200" y="2996952"/>
            <a:ext cx="2016224" cy="1224136"/>
          </a:xfrm>
          <a:prstGeom prst="wedgeRoundRectCallout">
            <a:avLst>
              <a:gd name="adj1" fmla="val 63731"/>
              <a:gd name="adj2" fmla="val 32753"/>
              <a:gd name="adj3" fmla="val 16667"/>
            </a:avLst>
          </a:prstGeom>
          <a:noFill/>
          <a:ln w="38100">
            <a:solidFill>
              <a:srgbClr val="2508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Das Feld „Beschreibung“ kann ebenfalls auf der Kursraumoberfläche angezeigt werden.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478372" y="4656212"/>
            <a:ext cx="2016224" cy="1080120"/>
          </a:xfrm>
          <a:prstGeom prst="wedgeRoundRectCallout">
            <a:avLst>
              <a:gd name="adj1" fmla="val 68569"/>
              <a:gd name="adj2" fmla="val 10577"/>
              <a:gd name="adj3" fmla="val 16667"/>
            </a:avLst>
          </a:prstGeom>
          <a:noFill/>
          <a:ln w="38100">
            <a:solidFill>
              <a:srgbClr val="2508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Zusätzliche Dateien zur Aufgabe für die Schüler/innen.</a:t>
            </a:r>
          </a:p>
        </p:txBody>
      </p:sp>
    </p:spTree>
    <p:extLst>
      <p:ext uri="{BB962C8B-B14F-4D97-AF65-F5344CB8AC3E}">
        <p14:creationId xmlns:p14="http://schemas.microsoft.com/office/powerpoint/2010/main" val="21888350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Zeitrahmen einstellen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2" y="2060848"/>
            <a:ext cx="8324850" cy="2952750"/>
          </a:xfrm>
          <a:prstGeom prst="rect">
            <a:avLst/>
          </a:prstGeom>
        </p:spPr>
      </p:pic>
      <p:sp>
        <p:nvSpPr>
          <p:cNvPr id="10" name="Inhaltsplatzhalter 1"/>
          <p:cNvSpPr txBox="1">
            <a:spLocks/>
          </p:cNvSpPr>
          <p:nvPr/>
        </p:nvSpPr>
        <p:spPr>
          <a:xfrm>
            <a:off x="1008346" y="5330158"/>
            <a:ext cx="6974922" cy="576064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Hier wird die zeitliche Verfügbarkeit der Aufgabe eingestellt. </a:t>
            </a:r>
          </a:p>
          <a:p>
            <a:pPr marL="3540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dirty="0" smtClean="0"/>
              <a:t>Option aktivieren = Häkchen setzen.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7236296" y="2420888"/>
            <a:ext cx="1296144" cy="2160240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8330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Drei Abgabetypen</a:t>
            </a:r>
            <a:endParaRPr lang="de-DE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043608" y="4869160"/>
            <a:ext cx="6974922" cy="792088"/>
          </a:xfrm>
          <a:prstGeom prst="rect">
            <a:avLst/>
          </a:prstGeom>
          <a:solidFill>
            <a:srgbClr val="FFFDE9">
              <a:alpha val="67843"/>
            </a:srgbClr>
          </a:solidFill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/>
              <a:t>Detaillierte Informationen zu den unterschiedlichen Möglichkeiten der Abgabe „(Abgabetypen“) erhalten Sie, wenn Sie auf die jeweiligen Fragezeichen klicken.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19826"/>
            <a:ext cx="6193080" cy="2789749"/>
          </a:xfrm>
          <a:prstGeom prst="rect">
            <a:avLst/>
          </a:prstGeom>
        </p:spPr>
      </p:pic>
      <p:sp>
        <p:nvSpPr>
          <p:cNvPr id="12" name="Abgerundetes Rechteck 11"/>
          <p:cNvSpPr/>
          <p:nvPr/>
        </p:nvSpPr>
        <p:spPr>
          <a:xfrm>
            <a:off x="4860032" y="2019081"/>
            <a:ext cx="1512168" cy="401807"/>
          </a:xfrm>
          <a:prstGeom prst="roundRect">
            <a:avLst/>
          </a:prstGeom>
          <a:noFill/>
          <a:ln w="38100">
            <a:solidFill>
              <a:srgbClr val="B7001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115616" y="5620196"/>
            <a:ext cx="676914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Erlauben Sie Texteingabe online, können die Schülerinnen und Schüler direkt in ein Textfeld in der Aufgabe schreiben und müssen keine Datei </a:t>
            </a:r>
            <a:r>
              <a:rPr lang="de-DE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anlegen und hochladen</a:t>
            </a:r>
            <a:r>
              <a:rPr lang="de-DE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>
              <a:spcBef>
                <a:spcPts val="0"/>
              </a:spcBef>
            </a:pPr>
            <a:r>
              <a:rPr lang="de-DE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Statt eines Textes kann auch (über ein Mikrophon) Sprache eingegeben werden.</a:t>
            </a:r>
            <a:endParaRPr lang="de-DE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60032" y="203531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5070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795</Words>
  <Application>Microsoft Office PowerPoint</Application>
  <PresentationFormat>Bildschirmpräsentation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Garamond</vt:lpstr>
      <vt:lpstr>Georgia</vt:lpstr>
      <vt:lpstr>Times New Roman</vt:lpstr>
      <vt:lpstr>Wingdings 2</vt:lpstr>
      <vt:lpstr>Formatvorlage_KM-Rot ZSL-Logo</vt:lpstr>
      <vt:lpstr>Moodle-Kurzanleitung</vt:lpstr>
      <vt:lpstr>Modus „Bearbeiten“ einschalten</vt:lpstr>
      <vt:lpstr>Modus „Bearbeiten“ einschalten</vt:lpstr>
      <vt:lpstr>Aktivität „Aufgabe“ einfügen</vt:lpstr>
      <vt:lpstr>PowerPoint-Präsentation</vt:lpstr>
      <vt:lpstr>PowerPoint-Präsentation</vt:lpstr>
      <vt:lpstr>Grundeinstellungen vornehmen</vt:lpstr>
      <vt:lpstr>Zeitrahmen einstellen</vt:lpstr>
      <vt:lpstr>Drei Abgabetypen</vt:lpstr>
      <vt:lpstr>PowerPoint-Präsentation</vt:lpstr>
      <vt:lpstr>kein Feedbacktypus ausgewählt </vt:lpstr>
      <vt:lpstr>gesprochenes Feedback</vt:lpstr>
      <vt:lpstr>Feedbacktypus: Feedback als Kommentar</vt:lpstr>
      <vt:lpstr>Feedbacktypus: Anmerkungen im PDF</vt:lpstr>
      <vt:lpstr>Feedbacktypus: Feedbackdateien</vt:lpstr>
      <vt:lpstr>Feedbacktypus: Offline-Bewertungstabelle</vt:lpstr>
      <vt:lpstr>Feedbacktypus: Inline-Kommentar</vt:lpstr>
      <vt:lpstr>PowerPoint-Präsentation</vt:lpstr>
      <vt:lpstr>Bewertungstyp auswählen</vt:lpstr>
      <vt:lpstr>Workflow beim Modul Aufgabe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eva müller</cp:lastModifiedBy>
  <cp:revision>298</cp:revision>
  <cp:lastPrinted>2019-08-02T11:31:57Z</cp:lastPrinted>
  <dcterms:created xsi:type="dcterms:W3CDTF">2014-03-18T09:41:04Z</dcterms:created>
  <dcterms:modified xsi:type="dcterms:W3CDTF">2020-03-15T10:48:12Z</dcterms:modified>
</cp:coreProperties>
</file>